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nton Italics" panose="020B0604020202020204" charset="0"/>
      <p:regular r:id="rId15"/>
    </p:embeddedFont>
    <p:embeddedFont>
      <p:font typeface="Gisha" panose="020B0502040204020203" pitchFamily="34" charset="-79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2395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097849323002315?utm_source=chatgpt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ubmed.ncbi.nlm.nih.gov/32485426/" TargetMode="External"/><Relationship Id="rId4" Type="http://schemas.openxmlformats.org/officeDocument/2006/relationships/hyperlink" Target="https://www.ijert.org/ai-fitness-trainer-using-human-pose-estimation?utm_source=chatgpt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1059" y="-585511"/>
            <a:ext cx="17376481" cy="12097763"/>
            <a:chOff x="0" y="0"/>
            <a:chExt cx="1182576" cy="823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2576" cy="823327"/>
            </a:xfrm>
            <a:custGeom>
              <a:avLst/>
              <a:gdLst/>
              <a:ahLst/>
              <a:cxnLst/>
              <a:rect l="l" t="t" r="r" b="b"/>
              <a:pathLst>
                <a:path w="1182576" h="823327">
                  <a:moveTo>
                    <a:pt x="203200" y="0"/>
                  </a:moveTo>
                  <a:lnTo>
                    <a:pt x="1182576" y="0"/>
                  </a:lnTo>
                  <a:lnTo>
                    <a:pt x="979376" y="823327"/>
                  </a:lnTo>
                  <a:lnTo>
                    <a:pt x="0" y="82332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11665" r="-28878" b="-11665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931637" y="2053387"/>
            <a:ext cx="11206591" cy="524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POSE-AI</a:t>
            </a:r>
          </a:p>
          <a:p>
            <a:pPr algn="l">
              <a:lnSpc>
                <a:spcPts val="21000"/>
              </a:lnSpc>
              <a:spcBef>
                <a:spcPct val="0"/>
              </a:spcBef>
            </a:pPr>
            <a:r>
              <a:rPr lang="en-US" sz="15000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TRAINER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6203" y="645238"/>
            <a:ext cx="10541427" cy="68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5503"/>
              </a:lnSpc>
              <a:spcBef>
                <a:spcPct val="0"/>
              </a:spcBef>
            </a:pPr>
            <a:r>
              <a:rPr lang="he-IL" sz="3931" i="1" dirty="0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ניתוח נתונים - </a:t>
            </a:r>
            <a:r>
              <a:rPr lang="en-US" sz="3931" i="1" dirty="0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</a:rPr>
              <a:t>EDA</a:t>
            </a:r>
          </a:p>
        </p:txBody>
      </p:sp>
      <p:sp>
        <p:nvSpPr>
          <p:cNvPr id="3" name="Freeform 3"/>
          <p:cNvSpPr/>
          <p:nvPr/>
        </p:nvSpPr>
        <p:spPr>
          <a:xfrm>
            <a:off x="4511800" y="1704793"/>
            <a:ext cx="8791351" cy="5868227"/>
          </a:xfrm>
          <a:custGeom>
            <a:avLst/>
            <a:gdLst/>
            <a:ahLst/>
            <a:cxnLst/>
            <a:rect l="l" t="t" r="r" b="b"/>
            <a:pathLst>
              <a:path w="8791351" h="5868227">
                <a:moveTo>
                  <a:pt x="0" y="0"/>
                </a:moveTo>
                <a:lnTo>
                  <a:pt x="8791351" y="0"/>
                </a:lnTo>
                <a:lnTo>
                  <a:pt x="8791351" y="5868228"/>
                </a:lnTo>
                <a:lnTo>
                  <a:pt x="0" y="586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92839" y="7954021"/>
            <a:ext cx="10051859" cy="1014473"/>
          </a:xfrm>
          <a:custGeom>
            <a:avLst/>
            <a:gdLst/>
            <a:ahLst/>
            <a:cxnLst/>
            <a:rect l="l" t="t" r="r" b="b"/>
            <a:pathLst>
              <a:path w="10051859" h="1014473">
                <a:moveTo>
                  <a:pt x="0" y="0"/>
                </a:moveTo>
                <a:lnTo>
                  <a:pt x="10051859" y="0"/>
                </a:lnTo>
                <a:lnTo>
                  <a:pt x="10051859" y="1014473"/>
                </a:lnTo>
                <a:lnTo>
                  <a:pt x="0" y="101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38" b="-2638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6960" y="1028700"/>
            <a:ext cx="6070716" cy="8993653"/>
          </a:xfrm>
          <a:custGeom>
            <a:avLst/>
            <a:gdLst/>
            <a:ahLst/>
            <a:cxnLst/>
            <a:rect l="l" t="t" r="r" b="b"/>
            <a:pathLst>
              <a:path w="6070716" h="8993653">
                <a:moveTo>
                  <a:pt x="0" y="0"/>
                </a:moveTo>
                <a:lnTo>
                  <a:pt x="6070716" y="0"/>
                </a:lnTo>
                <a:lnTo>
                  <a:pt x="6070716" y="8993653"/>
                </a:lnTo>
                <a:lnTo>
                  <a:pt x="0" y="899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3764645" y="645238"/>
            <a:ext cx="10541427" cy="68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SOAGRAM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60447" y="271301"/>
            <a:ext cx="2081449" cy="68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DIAGRAM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150" y="-330635"/>
            <a:ext cx="19023105" cy="10948270"/>
          </a:xfrm>
          <a:custGeom>
            <a:avLst/>
            <a:gdLst/>
            <a:ahLst/>
            <a:cxnLst/>
            <a:rect l="l" t="t" r="r" b="b"/>
            <a:pathLst>
              <a:path w="19023105" h="10948270">
                <a:moveTo>
                  <a:pt x="0" y="0"/>
                </a:moveTo>
                <a:lnTo>
                  <a:pt x="19023105" y="0"/>
                </a:lnTo>
                <a:lnTo>
                  <a:pt x="19023105" y="10948270"/>
                </a:lnTo>
                <a:lnTo>
                  <a:pt x="0" y="1094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7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4194" y="-147607"/>
            <a:ext cx="15073873" cy="11458023"/>
            <a:chOff x="0" y="0"/>
            <a:chExt cx="1335866" cy="1015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5866" cy="1015425"/>
            </a:xfrm>
            <a:custGeom>
              <a:avLst/>
              <a:gdLst/>
              <a:ahLst/>
              <a:cxnLst/>
              <a:rect l="l" t="t" r="r" b="b"/>
              <a:pathLst>
                <a:path w="1335866" h="1015425">
                  <a:moveTo>
                    <a:pt x="203200" y="0"/>
                  </a:moveTo>
                  <a:lnTo>
                    <a:pt x="1335866" y="0"/>
                  </a:lnTo>
                  <a:lnTo>
                    <a:pt x="113266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259" r="-725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461636" y="4082908"/>
            <a:ext cx="6197491" cy="1911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42"/>
              </a:lnSpc>
              <a:spcBef>
                <a:spcPct val="0"/>
              </a:spcBef>
            </a:pPr>
            <a:r>
              <a:rPr lang="en-US" sz="11172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9822861" y="8543643"/>
            <a:ext cx="1503476" cy="3486713"/>
            <a:chOff x="0" y="0"/>
            <a:chExt cx="406400" cy="94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73644" y="3433150"/>
            <a:ext cx="4150433" cy="3486713"/>
            <a:chOff x="0" y="0"/>
            <a:chExt cx="1121891" cy="942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1891" cy="942483"/>
            </a:xfrm>
            <a:custGeom>
              <a:avLst/>
              <a:gdLst/>
              <a:ahLst/>
              <a:cxnLst/>
              <a:rect l="l" t="t" r="r" b="b"/>
              <a:pathLst>
                <a:path w="1121891" h="942483">
                  <a:moveTo>
                    <a:pt x="203200" y="0"/>
                  </a:moveTo>
                  <a:lnTo>
                    <a:pt x="1121891" y="0"/>
                  </a:lnTo>
                  <a:lnTo>
                    <a:pt x="91869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918691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942975"/>
            <a:ext cx="6744967" cy="802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55"/>
              </a:lnSpc>
              <a:spcBef>
                <a:spcPct val="0"/>
              </a:spcBef>
            </a:pPr>
            <a:r>
              <a:rPr lang="he-IL" sz="461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שינויים בבניית הפרויקט</a:t>
            </a:r>
            <a:r>
              <a:rPr lang="en-US" sz="461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</a:rPr>
              <a:t>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224868" y="3284720"/>
            <a:ext cx="236823" cy="209699"/>
            <a:chOff x="0" y="0"/>
            <a:chExt cx="175449" cy="1553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7714" y="3122795"/>
            <a:ext cx="6653243" cy="230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החלפת עצי ההחלטה והחוקים הידניים במודל </a:t>
            </a:r>
            <a:r>
              <a:rPr lang="en-US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Vision Transformer (ViT)</a:t>
            </a:r>
            <a:r>
              <a:rPr lang="ar-EG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Open Sans"/>
                <a:sym typeface="Open Sans"/>
                <a:rtl/>
              </a:rPr>
              <a:t> </a:t>
            </a:r>
          </a:p>
          <a:p>
            <a:pPr algn="just" rtl="1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הלומד קשרים מרחביים בתמונה.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endParaRPr lang="he-IL" sz="330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rtl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8224868" y="6161687"/>
            <a:ext cx="236823" cy="209699"/>
            <a:chOff x="0" y="0"/>
            <a:chExt cx="175449" cy="155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17794" y="5980712"/>
            <a:ext cx="5193533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שילוב מדד </a:t>
            </a:r>
            <a:r>
              <a:rPr lang="en-US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accuracy</a:t>
            </a: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 בקוד.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  <a:endParaRPr lang="he-IL" sz="330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rtl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652144" y="3389569"/>
            <a:ext cx="236823" cy="209699"/>
            <a:chOff x="0" y="0"/>
            <a:chExt cx="175449" cy="1553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20989" y="3189470"/>
            <a:ext cx="5794332" cy="172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16"/>
              </a:lnSpc>
            </a:pPr>
            <a:r>
              <a:rPr lang="he-IL" sz="3297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מעבר לשימוש בשלד תלת </a:t>
            </a:r>
            <a:r>
              <a:rPr lang="he-IL" sz="3297" dirty="0" err="1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מימדי</a:t>
            </a:r>
            <a:r>
              <a:rPr lang="he-IL" sz="3297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 המאפשר דיוק גבוה יותר לעומת דו </a:t>
            </a:r>
            <a:r>
              <a:rPr lang="he-IL" sz="3297" dirty="0" err="1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מימד</a:t>
            </a:r>
            <a:r>
              <a:rPr lang="he-IL" sz="3297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652144" y="6161687"/>
            <a:ext cx="236823" cy="209699"/>
            <a:chOff x="0" y="0"/>
            <a:chExt cx="175449" cy="15535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489871" y="5961662"/>
            <a:ext cx="5925449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620"/>
              </a:lnSpc>
              <a:spcBef>
                <a:spcPct val="0"/>
              </a:spcBef>
            </a:pP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שימוש ב-</a:t>
            </a:r>
            <a:r>
              <a:rPr lang="en-US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SDXL</a:t>
            </a:r>
            <a:r>
              <a:rPr lang="he-IL" sz="33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 ושלדים וירטואליים לייצור מאגר נתונים רחב ומגוון ללא צורך בצילום פיזי.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126" y="2266443"/>
            <a:ext cx="17049229" cy="5754115"/>
          </a:xfrm>
          <a:custGeom>
            <a:avLst/>
            <a:gdLst/>
            <a:ahLst/>
            <a:cxnLst/>
            <a:rect l="l" t="t" r="r" b="b"/>
            <a:pathLst>
              <a:path w="17049229" h="5754115">
                <a:moveTo>
                  <a:pt x="0" y="0"/>
                </a:moveTo>
                <a:lnTo>
                  <a:pt x="17049229" y="0"/>
                </a:lnTo>
                <a:lnTo>
                  <a:pt x="17049229" y="5754114"/>
                </a:lnTo>
                <a:lnTo>
                  <a:pt x="0" y="575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5315" y="942975"/>
            <a:ext cx="10541427" cy="65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03"/>
              </a:lnSpc>
              <a:spcBef>
                <a:spcPct val="0"/>
              </a:spcBef>
            </a:pPr>
            <a:r>
              <a:rPr lang="he-IL" sz="393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פרויקטים דומים והקשר שלהם למודל שלנו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3517" y="0"/>
            <a:ext cx="11152247" cy="10737100"/>
            <a:chOff x="0" y="0"/>
            <a:chExt cx="1054686" cy="1015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54686" cy="1015425"/>
            </a:xfrm>
            <a:custGeom>
              <a:avLst/>
              <a:gdLst/>
              <a:ahLst/>
              <a:cxnLst/>
              <a:rect l="l" t="t" r="r" b="b"/>
              <a:pathLst>
                <a:path w="1054686" h="1015425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7948" b="-27948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5765255" y="617132"/>
            <a:ext cx="7022886" cy="746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6181"/>
              </a:lnSpc>
              <a:spcBef>
                <a:spcPct val="0"/>
              </a:spcBef>
            </a:pPr>
            <a:r>
              <a:rPr lang="he-IL" sz="4415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ציטוטים רלוונטים ומשמעויות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0993" y="2138647"/>
            <a:ext cx="10442524" cy="302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1">
                <a:solidFill>
                  <a:srgbClr val="FFFFFF"/>
                </a:solidFill>
                <a:latin typeface="Gisha" panose="020B0502040204020203" pitchFamily="34" charset="-79"/>
                <a:ea typeface="Open Sans Bold"/>
                <a:cs typeface="Gisha" panose="020B0502040204020203" pitchFamily="34" charset="-79"/>
                <a:sym typeface="Open Sans Bold"/>
              </a:rPr>
              <a:t>Human Pose Estimation and Action Recognition for Fitness Movements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"Pose estimation combined with classification can effectively recognize fitness movements based on joint keypoints."</a:t>
            </a: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</a:endParaRPr>
          </a:p>
          <a:p>
            <a:pPr algn="r" rtl="1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hlinkClick r:id="rId3" tooltip="https://www.sciencedirect.com/science/article/abs/pii/S0097849323002315?utm_source=chatgpt.com"/>
                <a:rtl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  <a:endParaRPr lang="he-IL" sz="2402" u="sng">
              <a:solidFill>
                <a:srgbClr val="FFB000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hlinkClick r:id="rId3" tooltip="https://www.sciencedirect.com/science/article/abs/pii/S0097849323002315?utm_source=chatgpt.com"/>
              <a:rtl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0993" y="4916711"/>
            <a:ext cx="10442524" cy="2584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1">
                <a:solidFill>
                  <a:srgbClr val="FFFFFF"/>
                </a:solidFill>
                <a:latin typeface="Gisha" panose="020B0502040204020203" pitchFamily="34" charset="-79"/>
                <a:ea typeface="Open Sans Bold"/>
                <a:cs typeface="Gisha" panose="020B0502040204020203" pitchFamily="34" charset="-79"/>
                <a:sym typeface="Open Sans Bold"/>
              </a:rPr>
              <a:t>AI Fitness Trainer Using Human Pose Estimation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"Mediapipe BlazePose is used to analyze exercise posture and provide real-time feedback to users."</a:t>
            </a:r>
          </a:p>
          <a:p>
            <a:pPr algn="l">
              <a:lnSpc>
                <a:spcPts val="3363"/>
              </a:lnSpc>
            </a:pPr>
            <a:endParaRPr lang="en-US" sz="2402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</a:endParaRPr>
          </a:p>
          <a:p>
            <a:pPr algn="r" rtl="1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hlinkClick r:id="rId4" tooltip="https://www.ijert.org/ai-fitness-trainer-using-human-pose-estimation?utm_source=chatgpt.com"/>
                <a:rtl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  <a:endParaRPr lang="he-IL" sz="2402" u="sng">
              <a:solidFill>
                <a:srgbClr val="FFB000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hlinkClick r:id="rId4" tooltip="https://www.ijert.org/ai-fitness-trainer-using-human-pose-estimation?utm_source=chatgpt.com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77506" y="7380450"/>
            <a:ext cx="10527545" cy="3020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Gisha" panose="020B0502040204020203" pitchFamily="34" charset="-79"/>
                <a:ea typeface="Open Sans Bold"/>
                <a:cs typeface="Gisha" panose="020B0502040204020203" pitchFamily="34" charset="-79"/>
                <a:sym typeface="Open Sans Bold"/>
              </a:rPr>
              <a:t>Verification of Reliability and Validity of Motion Analysis Using OpenPose (2020)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"It is possible to measure joint angles during squat using pose estimation from a single camera."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</a:endParaRPr>
          </a:p>
          <a:p>
            <a:pPr algn="r" rtl="1">
              <a:lnSpc>
                <a:spcPts val="3359"/>
              </a:lnSpc>
            </a:pPr>
            <a:r>
              <a:rPr lang="he-IL" sz="2400" u="sng">
                <a:solidFill>
                  <a:srgbClr val="FFB000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hlinkClick r:id="rId5" tooltip="https://pubmed.ncbi.nlm.nih.gov/32485426/"/>
                <a:rtl/>
              </a:rPr>
              <a:t>קישור למאמר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he-IL" sz="2400" u="sng">
              <a:solidFill>
                <a:srgbClr val="FFB000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hlinkClick r:id="rId5" tooltip="https://pubmed.ncbi.nlm.nih.gov/32485426/"/>
              <a:rtl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5080" y="-1797796"/>
            <a:ext cx="20878160" cy="5047694"/>
            <a:chOff x="0" y="0"/>
            <a:chExt cx="3206044" cy="7751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06044" cy="775122"/>
            </a:xfrm>
            <a:custGeom>
              <a:avLst/>
              <a:gdLst/>
              <a:ahLst/>
              <a:cxnLst/>
              <a:rect l="l" t="t" r="r" b="b"/>
              <a:pathLst>
                <a:path w="3206044" h="775122">
                  <a:moveTo>
                    <a:pt x="0" y="0"/>
                  </a:moveTo>
                  <a:lnTo>
                    <a:pt x="3206044" y="0"/>
                  </a:lnTo>
                  <a:lnTo>
                    <a:pt x="3206044" y="775122"/>
                  </a:lnTo>
                  <a:lnTo>
                    <a:pt x="0" y="775122"/>
                  </a:lnTo>
                  <a:close/>
                </a:path>
              </a:pathLst>
            </a:custGeom>
            <a:blipFill>
              <a:blip r:embed="rId2"/>
              <a:stretch>
                <a:fillRect t="-13410" b="-162162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891790" y="3934931"/>
            <a:ext cx="2945195" cy="749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743"/>
              </a:lnSpc>
            </a:pPr>
            <a:r>
              <a:rPr lang="he-IL" sz="5269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הבעיה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5143500"/>
            <a:ext cx="14909274" cy="4659148"/>
          </a:xfrm>
          <a:custGeom>
            <a:avLst/>
            <a:gdLst/>
            <a:ahLst/>
            <a:cxnLst/>
            <a:rect l="l" t="t" r="r" b="b"/>
            <a:pathLst>
              <a:path w="14909274" h="4659148">
                <a:moveTo>
                  <a:pt x="0" y="0"/>
                </a:moveTo>
                <a:lnTo>
                  <a:pt x="14909274" y="0"/>
                </a:lnTo>
                <a:lnTo>
                  <a:pt x="14909274" y="4659148"/>
                </a:lnTo>
                <a:lnTo>
                  <a:pt x="0" y="465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4814" y="3138823"/>
            <a:ext cx="6929685" cy="744941"/>
          </a:xfrm>
          <a:custGeom>
            <a:avLst/>
            <a:gdLst/>
            <a:ahLst/>
            <a:cxnLst/>
            <a:rect l="l" t="t" r="r" b="b"/>
            <a:pathLst>
              <a:path w="6929685" h="744941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1888" y="3138823"/>
            <a:ext cx="6929685" cy="744941"/>
          </a:xfrm>
          <a:custGeom>
            <a:avLst/>
            <a:gdLst/>
            <a:ahLst/>
            <a:cxnLst/>
            <a:rect l="l" t="t" r="r" b="b"/>
            <a:pathLst>
              <a:path w="6929685" h="744941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63725" y="914400"/>
            <a:ext cx="5795575" cy="101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8360"/>
              </a:lnSpc>
              <a:spcBef>
                <a:spcPct val="0"/>
              </a:spcBef>
            </a:pPr>
            <a:r>
              <a:rPr lang="he-IL" sz="597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החידוש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1272" y="4476701"/>
            <a:ext cx="8313227" cy="359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830"/>
              </a:lnSpc>
            </a:pPr>
            <a:r>
              <a:rPr lang="he-IL" sz="345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ניתוח בתלת-ממד</a:t>
            </a:r>
          </a:p>
          <a:p>
            <a:pPr algn="r" rtl="1">
              <a:lnSpc>
                <a:spcPts val="3499"/>
              </a:lnSpc>
            </a:pPr>
            <a:endParaRPr lang="he-IL" sz="345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rtl/>
            </a:endParaRPr>
          </a:p>
          <a:p>
            <a:pPr algn="r" rtl="1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המודל בונה שלד (</a:t>
            </a:r>
            <a:r>
              <a:rPr lang="en-US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Skeleton Tree</a:t>
            </a:r>
            <a:r>
              <a:rPr lang="ar-EG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Open Sans"/>
                <a:sym typeface="Open Sans"/>
                <a:rtl/>
              </a:rPr>
              <a:t>). </a:t>
            </a:r>
          </a:p>
          <a:p>
            <a:pPr algn="r" rtl="1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בניגוד לניתוח דו-ממדי, המערכת מזהה עומק וסיבוב מפרקים במרחב </a:t>
            </a:r>
            <a:r>
              <a:rPr lang="en-US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XYZ</a:t>
            </a:r>
            <a:r>
              <a:rPr lang="he-IL" sz="2829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, מה שמאפשר דיוק בזיהוי טעויות יציבה.</a:t>
            </a:r>
          </a:p>
          <a:p>
            <a:pPr algn="r" rtl="1">
              <a:lnSpc>
                <a:spcPts val="3960"/>
              </a:lnSpc>
              <a:spcBef>
                <a:spcPct val="0"/>
              </a:spcBef>
            </a:pPr>
            <a:endParaRPr lang="he-IL" sz="2829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rtl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7122" y="4486226"/>
            <a:ext cx="7654450" cy="3817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4890"/>
              </a:lnSpc>
            </a:pPr>
            <a:r>
              <a:rPr lang="he-IL" sz="3493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הנחיות מילוליות מבוססות </a:t>
            </a:r>
            <a:r>
              <a:rPr lang="en-US" sz="3493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LLM</a:t>
            </a:r>
          </a:p>
          <a:p>
            <a:pPr algn="r" rtl="1">
              <a:lnSpc>
                <a:spcPts val="3350"/>
              </a:lnSpc>
            </a:pPr>
            <a:endParaRPr lang="en-US" sz="3493" dirty="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</a:endParaRPr>
          </a:p>
          <a:p>
            <a:pPr algn="r" rtl="1">
              <a:lnSpc>
                <a:spcPts val="3823"/>
              </a:lnSpc>
            </a:pPr>
            <a:r>
              <a:rPr lang="he-IL" sz="2731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המודל מתרגם נתונים טכניים להסברים קצרים וברורים. </a:t>
            </a:r>
          </a:p>
          <a:p>
            <a:pPr algn="r" rtl="1">
              <a:lnSpc>
                <a:spcPts val="3603"/>
              </a:lnSpc>
            </a:pPr>
            <a:r>
              <a:rPr lang="he-IL" sz="2574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שילוב בין תוצאות ה-</a:t>
            </a:r>
            <a:r>
              <a:rPr lang="en-US" sz="2574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</a:rPr>
              <a:t>Classifier</a:t>
            </a:r>
            <a:r>
              <a:rPr lang="he-IL" sz="2574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 (האם </a:t>
            </a:r>
            <a:r>
              <a:rPr lang="he-IL" sz="2574" dirty="0" err="1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הסקוואט</a:t>
            </a:r>
            <a:r>
              <a:rPr lang="he-IL" sz="2574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 טוב או רע) לבין מודל שפה.</a:t>
            </a:r>
          </a:p>
          <a:p>
            <a:pPr algn="r" rtl="1">
              <a:lnSpc>
                <a:spcPts val="3603"/>
              </a:lnSpc>
            </a:pPr>
            <a:r>
              <a:rPr lang="he-IL" sz="2574" dirty="0">
                <a:solidFill>
                  <a:srgbClr val="FFFFFF"/>
                </a:solidFill>
                <a:latin typeface="Gisha" panose="020B0502040204020203" pitchFamily="34" charset="-79"/>
                <a:ea typeface="Open Sans"/>
                <a:cs typeface="Gisha" panose="020B0502040204020203" pitchFamily="34" charset="-79"/>
                <a:sym typeface="Open Sans"/>
                <a:rtl/>
              </a:rPr>
              <a:t>המשתמש מקבל הנחיות אימון ספציפיות המבוססות על הנתונים שנמדדו ולא רק סיווג טוב/לא טוב.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he-IL" sz="2574" dirty="0">
              <a:solidFill>
                <a:srgbClr val="FFFFFF"/>
              </a:solidFill>
              <a:latin typeface="Gisha" panose="020B0502040204020203" pitchFamily="34" charset="-79"/>
              <a:ea typeface="Open Sans"/>
              <a:cs typeface="Gisha" panose="020B0502040204020203" pitchFamily="34" charset="-79"/>
              <a:sym typeface="Open Sans"/>
              <a:rtl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87651" y="933450"/>
            <a:ext cx="5242441" cy="93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7797"/>
              </a:lnSpc>
              <a:spcBef>
                <a:spcPct val="0"/>
              </a:spcBef>
            </a:pPr>
            <a:r>
              <a:rPr lang="he-IL" sz="5569">
                <a:solidFill>
                  <a:srgbClr val="FFFFFF"/>
                </a:solidFill>
                <a:latin typeface="Gisha" panose="020B0502040204020203" pitchFamily="34" charset="-79"/>
                <a:ea typeface="Canva Sans"/>
                <a:cs typeface="Gisha" panose="020B0502040204020203" pitchFamily="34" charset="-79"/>
                <a:sym typeface="Canva Sans"/>
                <a:rtl/>
              </a:rPr>
              <a:t>השאלה המחקרית</a:t>
            </a:r>
          </a:p>
        </p:txBody>
      </p:sp>
      <p:sp>
        <p:nvSpPr>
          <p:cNvPr id="3" name="Freeform 3"/>
          <p:cNvSpPr/>
          <p:nvPr/>
        </p:nvSpPr>
        <p:spPr>
          <a:xfrm>
            <a:off x="11687651" y="1868300"/>
            <a:ext cx="5229722" cy="227018"/>
          </a:xfrm>
          <a:custGeom>
            <a:avLst/>
            <a:gdLst/>
            <a:ahLst/>
            <a:cxnLst/>
            <a:rect l="l" t="t" r="r" b="b"/>
            <a:pathLst>
              <a:path w="5229722" h="227018">
                <a:moveTo>
                  <a:pt x="0" y="0"/>
                </a:moveTo>
                <a:lnTo>
                  <a:pt x="5229722" y="0"/>
                </a:lnTo>
                <a:lnTo>
                  <a:pt x="5229722" y="227018"/>
                </a:lnTo>
                <a:lnTo>
                  <a:pt x="0" y="22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764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43624" y="3130544"/>
            <a:ext cx="16073749" cy="2089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Gisha" panose="020B0502040204020203" pitchFamily="34" charset="-79"/>
                <a:ea typeface="Canva Sans"/>
                <a:cs typeface="Gisha" panose="020B0502040204020203" pitchFamily="34" charset="-79"/>
                <a:sym typeface="Canva Sans"/>
                <a:rtl/>
              </a:rPr>
              <a:t>איך מודל יכול להבין תנועות של מתאמן, </a:t>
            </a:r>
          </a:p>
          <a:p>
            <a:pPr algn="r" rtl="1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Gisha" panose="020B0502040204020203" pitchFamily="34" charset="-79"/>
                <a:ea typeface="Canva Sans"/>
                <a:cs typeface="Gisha" panose="020B0502040204020203" pitchFamily="34" charset="-79"/>
                <a:sym typeface="Canva Sans"/>
                <a:rtl/>
              </a:rPr>
              <a:t>לזהות טעויות בתנוחה, ולהפיק מהן פידבק שמסייע </a:t>
            </a:r>
          </a:p>
          <a:p>
            <a:pPr algn="r" rtl="1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Gisha" panose="020B0502040204020203" pitchFamily="34" charset="-79"/>
                <a:ea typeface="Canva Sans"/>
                <a:cs typeface="Gisha" panose="020B0502040204020203" pitchFamily="34" charset="-79"/>
                <a:sym typeface="Canva Sans"/>
                <a:rtl/>
              </a:rPr>
              <a:t>לבצע את התרגיל בצורה נכונה ובטוחה יותר?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8275" y="465480"/>
            <a:ext cx="8160364" cy="112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9239"/>
              </a:lnSpc>
              <a:spcBef>
                <a:spcPct val="0"/>
              </a:spcBef>
            </a:pPr>
            <a:r>
              <a:rPr lang="he-IL" sz="6599" i="1" dirty="0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דגימה של דאטה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2682709" y="589305"/>
            <a:ext cx="6161477" cy="1339782"/>
            <a:chOff x="0" y="0"/>
            <a:chExt cx="4010989" cy="8721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0989" cy="872169"/>
            </a:xfrm>
            <a:custGeom>
              <a:avLst/>
              <a:gdLst/>
              <a:ahLst/>
              <a:cxnLst/>
              <a:rect l="l" t="t" r="r" b="b"/>
              <a:pathLst>
                <a:path w="4010989" h="87216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69916" y="589305"/>
            <a:ext cx="6161477" cy="1339782"/>
            <a:chOff x="0" y="0"/>
            <a:chExt cx="4010989" cy="872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0989" cy="872169"/>
            </a:xfrm>
            <a:custGeom>
              <a:avLst/>
              <a:gdLst/>
              <a:ahLst/>
              <a:cxnLst/>
              <a:rect l="l" t="t" r="r" b="b"/>
              <a:pathLst>
                <a:path w="4010989" h="87216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221172" y="2345340"/>
            <a:ext cx="3635543" cy="3805860"/>
          </a:xfrm>
          <a:custGeom>
            <a:avLst/>
            <a:gdLst/>
            <a:ahLst/>
            <a:cxnLst/>
            <a:rect l="l" t="t" r="r" b="b"/>
            <a:pathLst>
              <a:path w="3635543" h="3805860">
                <a:moveTo>
                  <a:pt x="0" y="0"/>
                </a:moveTo>
                <a:lnTo>
                  <a:pt x="3635543" y="0"/>
                </a:lnTo>
                <a:lnTo>
                  <a:pt x="3635543" y="3805860"/>
                </a:lnTo>
                <a:lnTo>
                  <a:pt x="0" y="380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2" r="-23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12509" y="2304538"/>
            <a:ext cx="3901045" cy="3846662"/>
          </a:xfrm>
          <a:custGeom>
            <a:avLst/>
            <a:gdLst/>
            <a:ahLst/>
            <a:cxnLst/>
            <a:rect l="l" t="t" r="r" b="b"/>
            <a:pathLst>
              <a:path w="3901045" h="3846662">
                <a:moveTo>
                  <a:pt x="0" y="0"/>
                </a:moveTo>
                <a:lnTo>
                  <a:pt x="3901045" y="0"/>
                </a:lnTo>
                <a:lnTo>
                  <a:pt x="3901045" y="3846662"/>
                </a:lnTo>
                <a:lnTo>
                  <a:pt x="0" y="384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6" b="-70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00350" y="6327892"/>
            <a:ext cx="3604898" cy="3773779"/>
          </a:xfrm>
          <a:custGeom>
            <a:avLst/>
            <a:gdLst/>
            <a:ahLst/>
            <a:cxnLst/>
            <a:rect l="l" t="t" r="r" b="b"/>
            <a:pathLst>
              <a:path w="3604898" h="3773779">
                <a:moveTo>
                  <a:pt x="0" y="0"/>
                </a:moveTo>
                <a:lnTo>
                  <a:pt x="3604898" y="0"/>
                </a:lnTo>
                <a:lnTo>
                  <a:pt x="3604898" y="3773779"/>
                </a:lnTo>
                <a:lnTo>
                  <a:pt x="0" y="377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2" r="-234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171651" y="6327892"/>
            <a:ext cx="3814200" cy="3814200"/>
          </a:xfrm>
          <a:custGeom>
            <a:avLst/>
            <a:gdLst/>
            <a:ahLst/>
            <a:cxnLst/>
            <a:rect l="l" t="t" r="r" b="b"/>
            <a:pathLst>
              <a:path w="3814200" h="3814200">
                <a:moveTo>
                  <a:pt x="0" y="0"/>
                </a:moveTo>
                <a:lnTo>
                  <a:pt x="3814200" y="0"/>
                </a:lnTo>
                <a:lnTo>
                  <a:pt x="3814200" y="3814201"/>
                </a:lnTo>
                <a:lnTo>
                  <a:pt x="0" y="381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31285" y="2193969"/>
            <a:ext cx="4067800" cy="4067800"/>
          </a:xfrm>
          <a:custGeom>
            <a:avLst/>
            <a:gdLst/>
            <a:ahLst/>
            <a:cxnLst/>
            <a:rect l="l" t="t" r="r" b="b"/>
            <a:pathLst>
              <a:path w="4067800" h="4067800">
                <a:moveTo>
                  <a:pt x="0" y="0"/>
                </a:moveTo>
                <a:lnTo>
                  <a:pt x="4067800" y="0"/>
                </a:lnTo>
                <a:lnTo>
                  <a:pt x="4067800" y="4067800"/>
                </a:lnTo>
                <a:lnTo>
                  <a:pt x="0" y="406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83856" y="1767069"/>
            <a:ext cx="6202801" cy="5172902"/>
          </a:xfrm>
          <a:custGeom>
            <a:avLst/>
            <a:gdLst/>
            <a:ahLst/>
            <a:cxnLst/>
            <a:rect l="l" t="t" r="r" b="b"/>
            <a:pathLst>
              <a:path w="6202801" h="5172902">
                <a:moveTo>
                  <a:pt x="0" y="0"/>
                </a:moveTo>
                <a:lnTo>
                  <a:pt x="6202801" y="0"/>
                </a:lnTo>
                <a:lnTo>
                  <a:pt x="6202801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31918" y="6939971"/>
            <a:ext cx="9189997" cy="2883362"/>
          </a:xfrm>
          <a:custGeom>
            <a:avLst/>
            <a:gdLst/>
            <a:ahLst/>
            <a:cxnLst/>
            <a:rect l="l" t="t" r="r" b="b"/>
            <a:pathLst>
              <a:path w="9189997" h="2883362">
                <a:moveTo>
                  <a:pt x="0" y="0"/>
                </a:moveTo>
                <a:lnTo>
                  <a:pt x="9189997" y="0"/>
                </a:lnTo>
                <a:lnTo>
                  <a:pt x="9189997" y="2883361"/>
                </a:lnTo>
                <a:lnTo>
                  <a:pt x="0" y="28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e-IL" dirty="0"/>
          </a:p>
        </p:txBody>
      </p:sp>
      <p:sp>
        <p:nvSpPr>
          <p:cNvPr id="4" name="TextBox 4"/>
          <p:cNvSpPr txBox="1"/>
          <p:nvPr/>
        </p:nvSpPr>
        <p:spPr>
          <a:xfrm>
            <a:off x="6856203" y="645238"/>
            <a:ext cx="10541427" cy="681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rtl="1">
              <a:lnSpc>
                <a:spcPts val="5503"/>
              </a:lnSpc>
              <a:spcBef>
                <a:spcPct val="0"/>
              </a:spcBef>
            </a:pPr>
            <a:r>
              <a:rPr lang="he-IL" sz="393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  <a:rtl/>
              </a:rPr>
              <a:t>ניתוח נתונים - </a:t>
            </a:r>
            <a:r>
              <a:rPr lang="en-US" sz="3931" i="1">
                <a:solidFill>
                  <a:srgbClr val="FFFFFF"/>
                </a:solidFill>
                <a:latin typeface="Gisha" panose="020B0502040204020203" pitchFamily="34" charset="-79"/>
                <a:ea typeface="Anton Italics"/>
                <a:cs typeface="Gisha" panose="020B0502040204020203" pitchFamily="34" charset="-79"/>
                <a:sym typeface="Anton Italics"/>
              </a:rPr>
              <a:t>EDA</a:t>
            </a:r>
          </a:p>
        </p:txBody>
      </p:sp>
      <p:sp>
        <p:nvSpPr>
          <p:cNvPr id="5" name="Freeform 5"/>
          <p:cNvSpPr/>
          <p:nvPr/>
        </p:nvSpPr>
        <p:spPr>
          <a:xfrm>
            <a:off x="1209238" y="1767069"/>
            <a:ext cx="6897203" cy="5172902"/>
          </a:xfrm>
          <a:custGeom>
            <a:avLst/>
            <a:gdLst/>
            <a:ahLst/>
            <a:cxnLst/>
            <a:rect l="l" t="t" r="r" b="b"/>
            <a:pathLst>
              <a:path w="6897203" h="5172902">
                <a:moveTo>
                  <a:pt x="0" y="0"/>
                </a:moveTo>
                <a:lnTo>
                  <a:pt x="6897202" y="0"/>
                </a:lnTo>
                <a:lnTo>
                  <a:pt x="6897202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6436" y="7292396"/>
            <a:ext cx="6780004" cy="635625"/>
          </a:xfrm>
          <a:custGeom>
            <a:avLst/>
            <a:gdLst/>
            <a:ahLst/>
            <a:cxnLst/>
            <a:rect l="l" t="t" r="r" b="b"/>
            <a:pathLst>
              <a:path w="6780004" h="635625">
                <a:moveTo>
                  <a:pt x="0" y="0"/>
                </a:moveTo>
                <a:lnTo>
                  <a:pt x="6780004" y="0"/>
                </a:lnTo>
                <a:lnTo>
                  <a:pt x="6780004" y="635625"/>
                </a:lnTo>
                <a:lnTo>
                  <a:pt x="0" y="635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270</Words>
  <Application>Microsoft Office PowerPoint</Application>
  <PresentationFormat>Custom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Anton Italics</vt:lpstr>
      <vt:lpstr>Gisha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and Black Geometric Modern Gym Presentation Template</dc:title>
  <cp:lastModifiedBy>רותם פשרל</cp:lastModifiedBy>
  <cp:revision>2</cp:revision>
  <dcterms:created xsi:type="dcterms:W3CDTF">2006-08-16T00:00:00Z</dcterms:created>
  <dcterms:modified xsi:type="dcterms:W3CDTF">2026-01-10T12:12:50Z</dcterms:modified>
  <dc:identifier>DAG8OadA0Cc</dc:identifier>
</cp:coreProperties>
</file>